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2" r:id="rId4"/>
    <p:sldId id="316" r:id="rId5"/>
    <p:sldId id="379" r:id="rId6"/>
    <p:sldId id="326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5EEC3C"/>
    <a:srgbClr val="9EFF29"/>
    <a:srgbClr val="A4660C"/>
    <a:srgbClr val="952F69"/>
    <a:srgbClr val="FF856D"/>
    <a:srgbClr val="FF2549"/>
    <a:srgbClr val="003635"/>
    <a:srgbClr val="005856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45" autoAdjust="0"/>
  </p:normalViewPr>
  <p:slideViewPr>
    <p:cSldViewPr snapToGrid="0">
      <p:cViewPr varScale="1">
        <p:scale>
          <a:sx n="138" d="100"/>
          <a:sy n="138" d="100"/>
        </p:scale>
        <p:origin x="83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03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24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39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27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5960" y="2949677"/>
            <a:ext cx="8048717" cy="163707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83" y="1998415"/>
            <a:ext cx="7975483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713" y="194838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275735"/>
            <a:ext cx="8246070" cy="326212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500" y="605639"/>
            <a:ext cx="646129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5500" y="1519084"/>
            <a:ext cx="6461299" cy="322103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93" y="220024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52291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24688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52291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24688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4135" y="3277771"/>
            <a:ext cx="6829865" cy="1104313"/>
          </a:xfrm>
        </p:spPr>
        <p:txBody>
          <a:bodyPr>
            <a:normAutofit/>
          </a:bodyPr>
          <a:lstStyle/>
          <a:p>
            <a:r>
              <a:rPr lang="kk-KZ" sz="2000" dirty="0">
                <a:solidFill>
                  <a:srgbClr val="FFC000"/>
                </a:solidFill>
              </a:rPr>
              <a:t>Лекция </a:t>
            </a:r>
            <a:r>
              <a:rPr lang="ru-RU" sz="2000" dirty="0">
                <a:solidFill>
                  <a:srgbClr val="FFC000"/>
                </a:solidFill>
              </a:rPr>
              <a:t>1</a:t>
            </a:r>
            <a:r>
              <a:rPr lang="en-US" sz="2000" dirty="0">
                <a:solidFill>
                  <a:srgbClr val="FFC000"/>
                </a:solidFill>
              </a:rPr>
              <a:t>4</a:t>
            </a:r>
            <a:r>
              <a:rPr lang="ru-RU" sz="2000" dirty="0">
                <a:solidFill>
                  <a:srgbClr val="FFC000"/>
                </a:solidFill>
              </a:rPr>
              <a:t> </a:t>
            </a:r>
            <a:r>
              <a:rPr lang="kk-KZ" sz="2000" dirty="0">
                <a:solidFill>
                  <a:srgbClr val="FFC000"/>
                </a:solidFill>
              </a:rPr>
              <a:t>Определение угроз с помощью </a:t>
            </a:r>
            <a:br>
              <a:rPr lang="kk-KZ" sz="2000" dirty="0">
                <a:solidFill>
                  <a:srgbClr val="FFC000"/>
                </a:solidFill>
              </a:rPr>
            </a:br>
            <a:r>
              <a:rPr lang="kk-KZ" sz="2000" dirty="0">
                <a:solidFill>
                  <a:srgbClr val="FFC000"/>
                </a:solidFill>
              </a:rPr>
              <a:t>машинного обучения</a:t>
            </a:r>
            <a:br>
              <a:rPr lang="en-US" sz="2000" dirty="0">
                <a:solidFill>
                  <a:srgbClr val="FFC000"/>
                </a:solidFill>
              </a:rPr>
            </a:br>
            <a:r>
              <a:rPr lang="kk-KZ" sz="2000" dirty="0">
                <a:solidFill>
                  <a:srgbClr val="FFC000"/>
                </a:solidFill>
              </a:rPr>
              <a:t>Старший преподаватель: Карюкин В</a:t>
            </a:r>
            <a:r>
              <a:rPr lang="ru-RU" sz="2000" dirty="0">
                <a:solidFill>
                  <a:srgbClr val="FFC000"/>
                </a:solidFill>
              </a:rPr>
              <a:t>.И.</a:t>
            </a:r>
            <a:endParaRPr lang="en-US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F8620-34E6-4430-8B95-170C7713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763" y="220024"/>
            <a:ext cx="5474149" cy="624134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Кодировка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9AD8A0B-1DA8-4635-822C-4D74F4EE90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71153" y="1784391"/>
            <a:ext cx="6401693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8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5068-0C6D-436D-AEA5-329709D2B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Выборка признаков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BBB775A-E31F-467D-87FF-EA02D034CD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34365" y="1588943"/>
            <a:ext cx="3793679" cy="305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4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C89A7-FF04-45B2-AA6F-B770B2923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1" y="214745"/>
            <a:ext cx="5709676" cy="6026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Разделение на </a:t>
            </a:r>
            <a:r>
              <a:rPr lang="en-US" dirty="0">
                <a:solidFill>
                  <a:srgbClr val="FFC000"/>
                </a:solidFill>
              </a:rPr>
              <a:t>train, test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DB61F4E-2FF7-48D3-B093-1ACC1227EB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2697" y="1953241"/>
            <a:ext cx="7359815" cy="188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26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9D611-1F49-466C-B397-F6B700EE8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1129ED0-E6C5-456F-B354-C6F3109B3B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94667" y="1588943"/>
            <a:ext cx="5407268" cy="290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9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ACA30-0C7D-48B1-A52E-67D03420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092" y="263236"/>
            <a:ext cx="5848222" cy="51261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Глубокая нейронная сеть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0A379F2-62B8-42C0-8EE7-099C57AC93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14187" y="1546225"/>
            <a:ext cx="4944201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52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2CC59-7734-4BAB-9C8F-19C5CAF37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782" y="155947"/>
            <a:ext cx="5605767" cy="62510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Глубокая нейронная сеть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51A821D-A2B0-482F-96C0-995C70105F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6517" y="1775307"/>
            <a:ext cx="3487556" cy="2707520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07AA421-55E5-4190-9ECF-8F3FB44BB0E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14" y="1775307"/>
            <a:ext cx="3256882" cy="2587143"/>
          </a:xfrm>
        </p:spPr>
      </p:pic>
    </p:spTree>
    <p:extLst>
      <p:ext uri="{BB962C8B-B14F-4D97-AF65-F5344CB8AC3E}">
        <p14:creationId xmlns:p14="http://schemas.microsoft.com/office/powerpoint/2010/main" val="3656405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ACA30-0C7D-48B1-A52E-67D03420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092" y="263236"/>
            <a:ext cx="5848222" cy="51261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Сверточная</a:t>
            </a:r>
            <a:r>
              <a:rPr lang="ru-RU" dirty="0">
                <a:solidFill>
                  <a:srgbClr val="FFC000"/>
                </a:solidFill>
              </a:rPr>
              <a:t> нейронная сеть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9E760A-EC21-4806-851D-B8CCD7CB2C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17888" y="1448674"/>
            <a:ext cx="4933185" cy="343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82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55FA4-84FD-4394-AF32-369CDCCE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39" y="60697"/>
            <a:ext cx="8093365" cy="763525"/>
          </a:xfrm>
        </p:spPr>
        <p:txBody>
          <a:bodyPr/>
          <a:lstStyle/>
          <a:p>
            <a:r>
              <a:rPr lang="ru-RU" dirty="0" err="1">
                <a:solidFill>
                  <a:srgbClr val="FFC000"/>
                </a:solidFill>
              </a:rPr>
              <a:t>Сверточная</a:t>
            </a:r>
            <a:r>
              <a:rPr lang="ru-RU" dirty="0">
                <a:solidFill>
                  <a:srgbClr val="FFC000"/>
                </a:solidFill>
              </a:rPr>
              <a:t> нейронная сеть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24BFB64E-CBC9-4ED6-8887-06F99D951C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73" y="1733116"/>
            <a:ext cx="3146486" cy="2499448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97668D6E-170B-476A-9EF0-F5CB85763BF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566" y="1733116"/>
            <a:ext cx="3103539" cy="2409393"/>
          </a:xfrm>
        </p:spPr>
      </p:pic>
    </p:spTree>
    <p:extLst>
      <p:ext uri="{BB962C8B-B14F-4D97-AF65-F5344CB8AC3E}">
        <p14:creationId xmlns:p14="http://schemas.microsoft.com/office/powerpoint/2010/main" val="1302909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D50C2-BEB0-4098-B2D0-4A2B0EEA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706" y="136897"/>
            <a:ext cx="6984294" cy="708231"/>
          </a:xfrm>
        </p:spPr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Рекуррентная нейронная сеть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0F128EF-77F3-475E-A915-F4267D4014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98374" y="1692252"/>
            <a:ext cx="5330825" cy="28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70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55FA4-84FD-4394-AF32-369CDCCE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39" y="60697"/>
            <a:ext cx="8093365" cy="763525"/>
          </a:xfrm>
        </p:spPr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Рекуррентная нейронная сеть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2B83F33-0628-4152-B8DF-E2622E2AB1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00" y="1986085"/>
            <a:ext cx="3220454" cy="2558206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76B23910-EDDD-4D84-9CD3-04CDBD9C4F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756" y="1871663"/>
            <a:ext cx="3364497" cy="2672628"/>
          </a:xfrm>
        </p:spPr>
      </p:pic>
    </p:spTree>
    <p:extLst>
      <p:ext uri="{BB962C8B-B14F-4D97-AF65-F5344CB8AC3E}">
        <p14:creationId xmlns:p14="http://schemas.microsoft.com/office/powerpoint/2010/main" val="112683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7772" y="59926"/>
            <a:ext cx="5694339" cy="784135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solidFill>
                  <a:srgbClr val="FFC000"/>
                </a:solidFill>
              </a:rPr>
              <a:t>Машинное обучение</a:t>
            </a:r>
            <a:endParaRPr lang="en-US" sz="3000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892" y="1341620"/>
            <a:ext cx="8873600" cy="35680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Машинное обучение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подразделение искусственного интеллекта, которое включает в себя методы и алгоритмы, позволяющие компьютерам учиться на данных и делать предсказания или принимать решения без явного программирования для каждой конкретной задачи. Это достигается за счет создания моделей, которые обрабатывают большие объемы данных и выявляют закономерности или законы, управляющие этими данными.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E2B27-F607-4C99-A584-EBF9CC17D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218" y="189099"/>
            <a:ext cx="5141640" cy="65281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Визуализация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F664E555-9A83-4FA3-B00C-5C58682368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03459" y="1713345"/>
            <a:ext cx="6937081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5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D0B26-C930-4C62-B0D1-E61AC35C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449" y="82412"/>
            <a:ext cx="5891632" cy="742047"/>
          </a:xfrm>
        </p:spPr>
        <p:txBody>
          <a:bodyPr>
            <a:normAutofit/>
          </a:bodyPr>
          <a:lstStyle/>
          <a:p>
            <a:pPr algn="ctr"/>
            <a:r>
              <a:rPr lang="ru-RU" sz="3000" dirty="0">
                <a:solidFill>
                  <a:srgbClr val="FFC000"/>
                </a:solidFill>
              </a:rPr>
              <a:t>Машинное обучение</a:t>
            </a:r>
            <a:endParaRPr lang="LID4096" sz="3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8DCC01-FF70-416C-9EB5-340CFA2CC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43" y="1476531"/>
            <a:ext cx="8634334" cy="347213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Машинное обучение можно разделить на три основных типа: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с учителем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модель обучается на предварительно размеченных данных, то есть данных, для которых известны правильные ответы. Задача модели — научиться предсказывать ответы на основе входных данных. Примеры включают классификацию (например, определение, является ли электронное письмо спамом) и регрессию (например, предсказание цен на дома).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без учителя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модель работает с неразмеченными данными, то есть без указания правильных ответов. Задачи включают кластеризацию (группировка похожих объектов вместе) и уменьшение размерности (упрощение данных без значительной потери информации).</a:t>
            </a:r>
          </a:p>
          <a:p>
            <a:pPr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с подкреплением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модель обучается на основе вознаграждений, получаемых после выполнения некоторых действий в динамической среде. Цель состоит в том, чтобы научиться выбирать последовательность действий, которая максимизирует суммарное вознаграждение.</a:t>
            </a:r>
          </a:p>
          <a:p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90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4F633-857B-426D-AF67-CE15BCF9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796" y="99068"/>
            <a:ext cx="6114196" cy="77808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угроз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2774A7-26FC-4300-AD83-9CDE20F0E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23" y="1389285"/>
            <a:ext cx="8933304" cy="3494442"/>
          </a:xfrm>
        </p:spPr>
        <p:txBody>
          <a:bodyPr>
            <a:noAutofit/>
          </a:bodyPr>
          <a:lstStyle/>
          <a:p>
            <a:pPr algn="just">
              <a:tabLst>
                <a:tab pos="540385" algn="l"/>
              </a:tabLst>
            </a:pPr>
            <a:r>
              <a:rPr lang="kk-KZ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киберугроз значительно ускорился благодаря развитию Интернета и технологий. </a:t>
            </a:r>
          </a:p>
          <a:p>
            <a:pPr algn="just">
              <a:tabLst>
                <a:tab pos="540385" algn="l"/>
              </a:tabLst>
            </a:pPr>
            <a:r>
              <a:rPr lang="kk-KZ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Распространенными угрозами являются возможность нарушения информационной безопасности в любой форме. </a:t>
            </a:r>
          </a:p>
          <a:p>
            <a:pPr algn="just">
              <a:tabLst>
                <a:tab pos="540385" algn="l"/>
              </a:tabLst>
            </a:pPr>
            <a:r>
              <a:rPr lang="kk-KZ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задачей обеспечения информационной безопасности является анализ наиболее распространенных видов сетевых угроз и использование различных средств защиты и методов обнаружения.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540385" algn="l"/>
              </a:tabLst>
            </a:pPr>
            <a:r>
              <a:rPr lang="kk-KZ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Киберугрозы — это нарушения информационной безопасности с помощью различных методов, используемых киберпреступниками для получения несанкционированного доступа, уничтожения или повреждения информации, конфиденциальных данных, систем и ресурсов.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  <a:tabLst>
                <a:tab pos="540385" algn="l"/>
              </a:tabLst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0621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88911-7CC5-4FA2-BFF7-B66320F07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82" y="171533"/>
            <a:ext cx="5715000" cy="61817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Определение угроз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4EBBD9-799F-47B9-BB4F-26AFE6CD7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73" y="1281545"/>
            <a:ext cx="8790709" cy="3690422"/>
          </a:xfrm>
        </p:spPr>
        <p:txBody>
          <a:bodyPr>
            <a:normAutofit/>
          </a:bodyPr>
          <a:lstStyle/>
          <a:p>
            <a:pPr algn="l"/>
            <a:r>
              <a:rPr lang="kk-KZ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такие типы атак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DDoS, Man in the Middle (MitM), Malware, Phishing, SQL injection.</a:t>
            </a:r>
          </a:p>
          <a:p>
            <a:pPr algn="l"/>
            <a:r>
              <a:rPr lang="kk-KZ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Атака типа DoS </a:t>
            </a:r>
            <a:r>
              <a:rPr lang="en-US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одна из важнейших угроз атак на интернет-ресурсы. DoS-атака нарушает работу служб, пытаясь отключить нормальную работу компьютера или сети. </a:t>
            </a:r>
            <a:endParaRPr lang="en-US" sz="15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kk-KZ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Атака MiTM </a:t>
            </a:r>
            <a:r>
              <a:rPr lang="en-US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один из наиболее распространенных типов атак с целью получения доступа к конфиденциальным данным пользователя.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данной атаке злоумышленник прерывает связь между двумя сторонами и делает их незнающими об обоих.</a:t>
            </a:r>
          </a:p>
          <a:p>
            <a:pPr algn="l"/>
            <a:r>
              <a:rPr lang="kk-KZ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Фишинг - одна из самых распространенных угроз в сфере информационной безопасности. Вместе с развитием цифровых технологий расширяются виды и способы распространения фишинговых атак. </a:t>
            </a:r>
          </a:p>
          <a:p>
            <a:pPr algn="l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SQL-инъекция - это тип атаки на информационные системы, при которой злоумышленник вводит или "инъецирует" вредоносный SQL-код в запрос, направляемый к базе данных через приложение. Это позволяет атакующему манипулировать базой данных, выполняя несанкционированные действия, такие как доступ, модификация или удаление конфиденциальных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418856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5AE3-F71C-4CC5-87EA-224DABD73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486" y="74958"/>
            <a:ext cx="6049107" cy="790205"/>
          </a:xfrm>
        </p:spPr>
        <p:txBody>
          <a:bodyPr>
            <a:normAutofit/>
          </a:bodyPr>
          <a:lstStyle/>
          <a:p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24454C-A12A-4A31-AE0B-8CE0FA91A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015" y="865163"/>
            <a:ext cx="5764163" cy="427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15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A5AE3-F71C-4CC5-87EA-224DABD73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486" y="74958"/>
            <a:ext cx="6049107" cy="790205"/>
          </a:xfrm>
        </p:spPr>
        <p:txBody>
          <a:bodyPr>
            <a:normAutofit/>
          </a:bodyPr>
          <a:lstStyle/>
          <a:p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Загрузка данных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580E30-8102-4B52-AA78-0A64AA0A8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27" y="1781315"/>
            <a:ext cx="8596746" cy="222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2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B8A92-000D-468D-AB2C-52DBC2BC4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387" y="116115"/>
            <a:ext cx="5576377" cy="770576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Загрузка данных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203A08E-CD6A-40A0-93A1-FC7A4BA75A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34886" y="1482004"/>
            <a:ext cx="5474227" cy="328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00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79E7B-1F7B-4DD3-A2AA-D99C50A3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474" y="109189"/>
            <a:ext cx="5527962" cy="71515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Кодировка и нормализация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A770189-CBA1-45E7-A83B-A7BD490D83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4119" y="1567152"/>
            <a:ext cx="7203471" cy="30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50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</Words>
  <Application>Microsoft Office PowerPoint</Application>
  <PresentationFormat>Экран (16:9)</PresentationFormat>
  <Paragraphs>38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Лекция 14 Определение угроз с помощью  машинного обучения Старший преподаватель: Карюкин В.И.</vt:lpstr>
      <vt:lpstr>Машинное обучение</vt:lpstr>
      <vt:lpstr>Машинное обучение</vt:lpstr>
      <vt:lpstr>Определение угроз</vt:lpstr>
      <vt:lpstr>Определение угроз</vt:lpstr>
      <vt:lpstr>Разработка программы</vt:lpstr>
      <vt:lpstr>Загрузка данных</vt:lpstr>
      <vt:lpstr>Загрузка данных</vt:lpstr>
      <vt:lpstr>Кодировка и нормализация</vt:lpstr>
      <vt:lpstr>Кодировка</vt:lpstr>
      <vt:lpstr>Выборка признаков</vt:lpstr>
      <vt:lpstr>Разделение на train, test</vt:lpstr>
      <vt:lpstr>Презентация PowerPoint</vt:lpstr>
      <vt:lpstr>Глубокая нейронная сеть</vt:lpstr>
      <vt:lpstr>Глубокая нейронная сеть</vt:lpstr>
      <vt:lpstr>Сверточная нейронная сеть</vt:lpstr>
      <vt:lpstr>Сверточная нейронная сеть</vt:lpstr>
      <vt:lpstr>Рекуррентная нейронная сеть</vt:lpstr>
      <vt:lpstr>Рекуррентная нейронная сеть</vt:lpstr>
      <vt:lpstr>Визуализация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2024-04-22T20:29:55Z</dcterms:modified>
</cp:coreProperties>
</file>